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60" r:id="rId4"/>
    <p:sldId id="295" r:id="rId5"/>
    <p:sldId id="296" r:id="rId6"/>
    <p:sldId id="298" r:id="rId7"/>
    <p:sldId id="364" r:id="rId8"/>
    <p:sldId id="363" r:id="rId9"/>
    <p:sldId id="365" r:id="rId10"/>
    <p:sldId id="366" r:id="rId11"/>
    <p:sldId id="299" r:id="rId12"/>
    <p:sldId id="300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5" r:id="rId26"/>
    <p:sldId id="314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3" r:id="rId44"/>
    <p:sldId id="335" r:id="rId45"/>
    <p:sldId id="332" r:id="rId46"/>
    <p:sldId id="334" r:id="rId47"/>
    <p:sldId id="336" r:id="rId48"/>
    <p:sldId id="302" r:id="rId49"/>
    <p:sldId id="339" r:id="rId50"/>
    <p:sldId id="337" r:id="rId51"/>
    <p:sldId id="338" r:id="rId52"/>
    <p:sldId id="340" r:id="rId53"/>
    <p:sldId id="347" r:id="rId54"/>
    <p:sldId id="341" r:id="rId55"/>
    <p:sldId id="342" r:id="rId56"/>
    <p:sldId id="343" r:id="rId57"/>
    <p:sldId id="344" r:id="rId58"/>
    <p:sldId id="345" r:id="rId59"/>
    <p:sldId id="346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48" r:id="rId69"/>
    <p:sldId id="349" r:id="rId70"/>
    <p:sldId id="350" r:id="rId71"/>
    <p:sldId id="351" r:id="rId72"/>
    <p:sldId id="352" r:id="rId73"/>
    <p:sldId id="353" r:id="rId74"/>
    <p:sldId id="292" r:id="rId75"/>
    <p:sldId id="354" r:id="rId76"/>
    <p:sldId id="297" r:id="rId77"/>
    <p:sldId id="261" r:id="rId78"/>
    <p:sldId id="262" r:id="rId79"/>
    <p:sldId id="263" r:id="rId80"/>
    <p:sldId id="285" r:id="rId81"/>
    <p:sldId id="294" r:id="rId82"/>
    <p:sldId id="286" r:id="rId83"/>
    <p:sldId id="287" r:id="rId84"/>
    <p:sldId id="289" r:id="rId85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D735AB7A-6898-B048-8524-97366584DD64}">
          <p14:sldIdLst>
            <p14:sldId id="256"/>
            <p14:sldId id="257"/>
            <p14:sldId id="260"/>
            <p14:sldId id="295"/>
            <p14:sldId id="296"/>
            <p14:sldId id="298"/>
            <p14:sldId id="364"/>
            <p14:sldId id="363"/>
            <p14:sldId id="365"/>
            <p14:sldId id="366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5"/>
            <p14:sldId id="332"/>
            <p14:sldId id="334"/>
            <p14:sldId id="336"/>
            <p14:sldId id="302"/>
            <p14:sldId id="339"/>
            <p14:sldId id="337"/>
            <p14:sldId id="338"/>
            <p14:sldId id="340"/>
            <p14:sldId id="347"/>
            <p14:sldId id="341"/>
            <p14:sldId id="342"/>
            <p14:sldId id="343"/>
            <p14:sldId id="344"/>
            <p14:sldId id="345"/>
            <p14:sldId id="346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48"/>
            <p14:sldId id="349"/>
            <p14:sldId id="350"/>
            <p14:sldId id="351"/>
            <p14:sldId id="352"/>
            <p14:sldId id="353"/>
            <p14:sldId id="292"/>
            <p14:sldId id="354"/>
            <p14:sldId id="297"/>
            <p14:sldId id="261"/>
            <p14:sldId id="262"/>
            <p14:sldId id="263"/>
            <p14:sldId id="285"/>
            <p14:sldId id="294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02" y="17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9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ws.amazon.com/ec2/pricin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8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613C-B7D0-42F5-A9B7-D6D62405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C19A-AC1F-4C70-A65F-FB9C86DBF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Mostly hype – it’s mostly about selling consulting time for machine learning projects</a:t>
            </a:r>
          </a:p>
          <a:p>
            <a:r>
              <a:rPr lang="en-US" dirty="0" err="1"/>
              <a:t>AlchemyAPI</a:t>
            </a:r>
            <a:r>
              <a:rPr lang="en-US" dirty="0"/>
              <a:t> (now </a:t>
            </a:r>
            <a:r>
              <a:rPr lang="en-US" dirty="0" err="1"/>
              <a:t>BlueMix</a:t>
            </a:r>
            <a:r>
              <a:rPr lang="en-US" dirty="0"/>
              <a:t> Sentiment Analysis) is pretty good</a:t>
            </a:r>
          </a:p>
          <a:p>
            <a:r>
              <a:rPr lang="en-US" dirty="0"/>
              <a:t>Conversational API</a:t>
            </a:r>
          </a:p>
          <a:p>
            <a:r>
              <a:rPr lang="en-US" dirty="0"/>
              <a:t>Knowledge ontology</a:t>
            </a:r>
          </a:p>
        </p:txBody>
      </p:sp>
      <p:pic>
        <p:nvPicPr>
          <p:cNvPr id="3074" name="Picture 2" descr="https://res.cloudinary.com/crunchbase-production/image/upload/v1441915553/m5xbsgp3zxjvkztcxo4o.png">
            <a:extLst>
              <a:ext uri="{FF2B5EF4-FFF2-40B4-BE49-F238E27FC236}">
                <a16:creationId xmlns:a16="http://schemas.microsoft.com/office/drawing/2014/main" id="{FCC23184-B68D-4D35-B30F-7BEE24A3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56" y="199956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575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EC2 (Windows quick start)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33177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b="0" dirty="0">
                <a:latin typeface="+mn-lt"/>
              </a:rPr>
              <a:t>EC2 = Elastic Compute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153" y="1148175"/>
            <a:ext cx="73866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The second Amazon product offered (August 26</a:t>
            </a:r>
            <a:r>
              <a:rPr lang="en-US" b="0" baseline="30000" dirty="0">
                <a:latin typeface="+mn-lt"/>
              </a:rPr>
              <a:t>th</a:t>
            </a:r>
            <a:r>
              <a:rPr lang="en-US" b="0" dirty="0">
                <a:latin typeface="+mn-lt"/>
              </a:rPr>
              <a:t>, 2006)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First virtual machine rental service to offer per-hour rates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>
                <a:latin typeface="+mn-lt"/>
              </a:rPr>
              <a:t>You can order: virtual machines, storage space, firewalling</a:t>
            </a:r>
          </a:p>
          <a:p>
            <a:pPr marL="342900" lvl="1" indent="-342900" algn="l">
              <a:buFont typeface="Arial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92984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EC2 = Elastic Compute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983297"/>
            <a:ext cx="7872271" cy="40618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1009" y="817174"/>
            <a:ext cx="938654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138" y="1521571"/>
            <a:ext cx="232193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Which city?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This affects pricing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22142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5" y="1024312"/>
            <a:ext cx="7119958" cy="4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0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9045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4833075" cy="525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90811" y="3853971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9162" y="3448732"/>
            <a:ext cx="3458618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Double check this to avoid being charged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472411" y="3853971"/>
            <a:ext cx="706751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24521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Secure Shell </a:t>
            </a:r>
            <a:r>
              <a:rPr lang="en-US" dirty="0" err="1"/>
              <a:t>Keypair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0" y="983297"/>
            <a:ext cx="6845390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23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74964"/>
          </a:xfrm>
        </p:spPr>
        <p:txBody>
          <a:bodyPr/>
          <a:lstStyle/>
          <a:p>
            <a:r>
              <a:rPr lang="en-US" dirty="0"/>
              <a:t>Done!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11449"/>
            <a:ext cx="923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4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About your secure shell </a:t>
            </a:r>
            <a:r>
              <a:rPr lang="en-US" dirty="0" err="1"/>
              <a:t>keypair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-----BEGIN RSA PRIVATE KEY-----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MIIEowIBAAKCAQEAlq39jNg2bP6TRhr1HecxPiaSRnOhGehghxjgkzUn93dFlzBL+7U8P00+JoL+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mIotp+WmqtF6Hh1fjP57r4Iu9JIJrImuLv/a1xrzv4/wKjs1PX7zs1DYUHjvfaBehYWle8+Fv2Sk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mAud+3E4ldtUb9mBsXa200cmctOI/UU6Dh/XUpyNndSshOtlJ0TGzYAgKdQ3wdX2rwuXP+ii6++h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BjDo8FX9fdSZPx39deknsK4NSXoEzEUWMgSmlW9E0r4iewKBgHuUI0PxzGiYwIwvHeTDcBV9WFsR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77H5gXhDeoLcSHmA3rSGqShS/mL+iVTeQnz1sVJSAanvLEIDxlIpI3Rlc/yLiWxj42AtJ71K/L6n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YTjOo11fU4XGGfytaXvdRAPv/1Pk8VtRk+EJM15q4WydIOUIZLI3jSOOkNSVIsBvvCcZ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-----END RSA PRIVATE KEY-----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68153" y="3103533"/>
            <a:ext cx="8426769" cy="12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/>
              <a:t>Use instead of passwords to access Linux systems</a:t>
            </a:r>
          </a:p>
          <a:p>
            <a:r>
              <a:rPr lang="en-US" dirty="0"/>
              <a:t>Decodes Administrator password on Windows</a:t>
            </a:r>
          </a:p>
          <a:p>
            <a:r>
              <a:rPr lang="en-US" dirty="0"/>
              <a:t>Can also be used for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3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Downloads:</a:t>
            </a:r>
          </a:p>
          <a:p>
            <a:pPr marL="498828" lvl="1" indent="-352777">
              <a:buSzPct val="100000"/>
            </a:pPr>
            <a:r>
              <a:rPr lang="en-AU" b="0" dirty="0"/>
              <a:t>Windows users: </a:t>
            </a:r>
          </a:p>
          <a:p>
            <a:pPr marL="644878" lvl="2" indent="-352777">
              <a:buSzPct val="100000"/>
            </a:pPr>
            <a:r>
              <a:rPr lang="en-AU" b="0" dirty="0" err="1"/>
              <a:t>PuTTY</a:t>
            </a:r>
            <a:r>
              <a:rPr lang="en-AU" b="0" dirty="0"/>
              <a:t>: http://</a:t>
            </a:r>
            <a:r>
              <a:rPr lang="en-AU" b="0" dirty="0" err="1"/>
              <a:t>www.chiark.greenend.org.uk</a:t>
            </a:r>
            <a:r>
              <a:rPr lang="en-AU" b="0" dirty="0"/>
              <a:t>/~</a:t>
            </a:r>
            <a:r>
              <a:rPr lang="en-AU" b="0" dirty="0" err="1"/>
              <a:t>sgtatham</a:t>
            </a:r>
            <a:r>
              <a:rPr lang="en-AU" b="0" dirty="0"/>
              <a:t>/putty/</a:t>
            </a:r>
          </a:p>
          <a:p>
            <a:pPr marL="498828" lvl="1" indent="-352777">
              <a:buSzPct val="100000"/>
            </a:pPr>
            <a:r>
              <a:rPr lang="en-AU" b="0" dirty="0" err="1"/>
              <a:t>MacOS</a:t>
            </a:r>
            <a:r>
              <a:rPr lang="en-AU" b="0" dirty="0"/>
              <a:t> users:</a:t>
            </a:r>
          </a:p>
          <a:p>
            <a:pPr marL="644878" lvl="2" indent="-352777">
              <a:buSzPct val="100000"/>
            </a:pPr>
            <a:r>
              <a:rPr lang="en-AU" b="0" dirty="0"/>
              <a:t>Microsoft Remote Desktop Client (or equivalent)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/>
              <a:t>AWS EC2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Spark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Lab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Real World Problem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/>
              <a:t>Review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90437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97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1015" cy="5257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6328" y="2572983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679" y="2344715"/>
            <a:ext cx="3058909" cy="456535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accent5"/>
                </a:solidFill>
                <a:latin typeface="+mn-lt"/>
              </a:rPr>
              <a:t>The file you downloaded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77929" y="2572983"/>
            <a:ext cx="706750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65412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34"/>
            <a:ext cx="5497964" cy="3546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flipV="1">
            <a:off x="793717" y="3898127"/>
            <a:ext cx="2353536" cy="938632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717" y="474821"/>
            <a:ext cx="3058909" cy="1164421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accent5"/>
                </a:solidFill>
                <a:latin typeface="+mn-lt"/>
              </a:rPr>
              <a:t>Set up a remote desktop connection with this information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07831" y="1849057"/>
            <a:ext cx="277455" cy="204907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86" y="0"/>
            <a:ext cx="4385465" cy="525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52626" y="474821"/>
            <a:ext cx="1009160" cy="22088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724526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successfully launched and connected to a very small and underpowered Windows server instance</a:t>
            </a:r>
          </a:p>
          <a:p>
            <a:r>
              <a:rPr lang="en-US" dirty="0"/>
              <a:t>You can start any Windows application</a:t>
            </a:r>
          </a:p>
          <a:p>
            <a:r>
              <a:rPr lang="en-US" dirty="0"/>
              <a:t>You can download </a:t>
            </a:r>
            <a:r>
              <a:rPr lang="en-US" dirty="0" err="1"/>
              <a:t>jupyter</a:t>
            </a:r>
            <a:r>
              <a:rPr lang="en-US" dirty="0"/>
              <a:t> / </a:t>
            </a:r>
            <a:r>
              <a:rPr lang="en-US" dirty="0" err="1"/>
              <a:t>ipython</a:t>
            </a:r>
            <a:r>
              <a:rPr lang="en-US" dirty="0"/>
              <a:t>, etc.</a:t>
            </a:r>
          </a:p>
          <a:p>
            <a:r>
              <a:rPr lang="en-US" dirty="0"/>
              <a:t>Disconnect and re-connect at any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will probably be too slow and painful to use, so you will need to order a more expensive system (t2.medium is the smallest useful system)</a:t>
            </a:r>
          </a:p>
          <a:p>
            <a:r>
              <a:rPr lang="en-US" dirty="0"/>
              <a:t>If you want it for a whole month, it’s cheaper to sign up to Amazon Workspaces</a:t>
            </a:r>
          </a:p>
        </p:txBody>
      </p:sp>
    </p:spTree>
    <p:extLst>
      <p:ext uri="{BB962C8B-B14F-4D97-AF65-F5344CB8AC3E}">
        <p14:creationId xmlns:p14="http://schemas.microsoft.com/office/powerpoint/2010/main" val="31751260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You don’t want to be charged for this, so destroy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83297"/>
            <a:ext cx="6756400" cy="3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33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EC2 (Linux)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3921923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58405"/>
          </a:xfrm>
        </p:spPr>
        <p:txBody>
          <a:bodyPr/>
          <a:lstStyle/>
          <a:p>
            <a:r>
              <a:rPr lang="en-US" dirty="0"/>
              <a:t>Creating a Linux virtual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 a security group</a:t>
            </a:r>
          </a:p>
          <a:p>
            <a:pPr lvl="1"/>
            <a:r>
              <a:rPr lang="en-US" dirty="0"/>
              <a:t>Allow port 22 (secure shell) inbound</a:t>
            </a:r>
          </a:p>
          <a:p>
            <a:r>
              <a:rPr lang="en-US" dirty="0"/>
              <a:t>You might want to add extra storage</a:t>
            </a:r>
          </a:p>
          <a:p>
            <a:r>
              <a:rPr lang="en-US" dirty="0"/>
              <a:t>Can choose many distributions</a:t>
            </a:r>
          </a:p>
          <a:p>
            <a:pPr lvl="1"/>
            <a:r>
              <a:rPr lang="en-US" dirty="0"/>
              <a:t>We will use the Amazon-provided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86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0639"/>
          </a:xfrm>
        </p:spPr>
        <p:txBody>
          <a:bodyPr/>
          <a:lstStyle/>
          <a:p>
            <a:r>
              <a:rPr lang="en-US" dirty="0"/>
              <a:t>The default launcher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584"/>
            <a:ext cx="9363075" cy="2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4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363075" cy="4817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835" y="2891059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990475" y="1723264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143041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201"/>
          <a:stretch/>
        </p:blipFill>
        <p:spPr>
          <a:xfrm>
            <a:off x="0" y="0"/>
            <a:ext cx="7740054" cy="34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8116"/>
            <a:ext cx="7740054" cy="962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911" y="3509734"/>
            <a:ext cx="57573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They get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bigger… and more expensive…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92052" y="4773172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331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Amazon Web Services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Pricing - </a:t>
            </a:r>
            <a:r>
              <a:rPr lang="en-US" dirty="0">
                <a:hlinkClick r:id="rId2"/>
              </a:rPr>
              <a:t>https://aws.amazon.com/ec2/pricing/</a:t>
            </a:r>
            <a:r>
              <a:rPr lang="en-US" dirty="0"/>
              <a:t> (USD)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907" b="-9907"/>
          <a:stretch/>
        </p:blipFill>
        <p:spPr>
          <a:xfrm>
            <a:off x="468153" y="1025291"/>
            <a:ext cx="5280884" cy="362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" y="4361397"/>
            <a:ext cx="5147185" cy="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20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But you can get things cheaper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373000"/>
          </a:xfrm>
        </p:spPr>
        <p:txBody>
          <a:bodyPr/>
          <a:lstStyle/>
          <a:p>
            <a:r>
              <a:rPr lang="en-US" dirty="0"/>
              <a:t>Reserve an instance for a year</a:t>
            </a:r>
          </a:p>
          <a:p>
            <a:r>
              <a:rPr lang="en-US" dirty="0"/>
              <a:t>Spot instance, and do your work during non-peak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768627"/>
            <a:ext cx="86995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3139" y="4879702"/>
            <a:ext cx="8976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Linux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2843" y="4879702"/>
            <a:ext cx="139689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Windows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38422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693449"/>
            <a:ext cx="866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16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7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115"/>
            <a:ext cx="9363075" cy="40396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5477" y="2784525"/>
            <a:ext cx="2097396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313092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/>
              <a:t>You’ll want extra disk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61"/>
            <a:ext cx="9363075" cy="3745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461"/>
            <a:ext cx="9363075" cy="2585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350" y="902412"/>
            <a:ext cx="319584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Magnetic =&gt; cheaper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Provisioned IOPS = faster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5702622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/>
              <a:t>Tags aren’t very interesting until you have a lot of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363075" cy="2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87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7350"/>
          </a:xfrm>
        </p:spPr>
        <p:txBody>
          <a:bodyPr/>
          <a:lstStyle/>
          <a:p>
            <a:r>
              <a:rPr lang="en-US" dirty="0"/>
              <a:t>Add firewalling 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72"/>
            <a:ext cx="9363075" cy="37105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09859" y="3686936"/>
            <a:ext cx="1186575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7904" y="4171564"/>
            <a:ext cx="324049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Almost definitely required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594240" y="1069522"/>
            <a:ext cx="44194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FF0000"/>
                </a:solidFill>
                <a:latin typeface="+mn-lt"/>
              </a:rPr>
              <a:t>Port 8888 to run </a:t>
            </a:r>
            <a:r>
              <a:rPr lang="en-US" b="0" dirty="0" err="1">
                <a:solidFill>
                  <a:srgbClr val="FF0000"/>
                </a:solidFill>
                <a:latin typeface="+mn-lt"/>
              </a:rPr>
              <a:t>Jupyter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 notebook?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06664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363075" cy="41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173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37111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224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363075" cy="38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335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 to a Linux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login as the user ec2-user</a:t>
            </a:r>
          </a:p>
          <a:p>
            <a:r>
              <a:rPr lang="en-US" dirty="0"/>
              <a:t>You can’t use a password</a:t>
            </a:r>
          </a:p>
          <a:p>
            <a:pPr lvl="1"/>
            <a:r>
              <a:rPr lang="en-US" dirty="0"/>
              <a:t>You use the </a:t>
            </a:r>
            <a:r>
              <a:rPr lang="en-US" dirty="0" err="1"/>
              <a:t>ssh</a:t>
            </a:r>
            <a:r>
              <a:rPr lang="en-US" dirty="0"/>
              <a:t> private key instead</a:t>
            </a:r>
          </a:p>
        </p:txBody>
      </p:sp>
    </p:spTree>
    <p:extLst>
      <p:ext uri="{BB962C8B-B14F-4D97-AF65-F5344CB8AC3E}">
        <p14:creationId xmlns:p14="http://schemas.microsoft.com/office/powerpoint/2010/main" val="890566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1339"/>
          </a:xfrm>
        </p:spPr>
        <p:txBody>
          <a:bodyPr/>
          <a:lstStyle/>
          <a:p>
            <a:r>
              <a:rPr lang="en-US" dirty="0"/>
              <a:t>Amazon Web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08" y="1076838"/>
            <a:ext cx="5297496" cy="418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152" y="1096792"/>
            <a:ext cx="3054561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will want to know 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sz="1800" b="0" dirty="0">
                <a:latin typeface="+mn-lt"/>
              </a:rPr>
              <a:t>EC2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S3 / EFS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sz="1800" b="0" dirty="0">
                <a:latin typeface="+mn-lt"/>
              </a:rPr>
              <a:t>RDS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Machine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 Learning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sz="1800" b="0" dirty="0">
                <a:latin typeface="+mn-lt"/>
              </a:rPr>
              <a:t>Glue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Rekognition</a:t>
            </a:r>
            <a:endParaRPr kumimoji="0" lang="en-US" sz="1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342900" lvl="8" indent="-342900" algn="l">
              <a:buFont typeface="Arial"/>
              <a:buChar char="•"/>
            </a:pPr>
            <a:r>
              <a:rPr lang="en-US" sz="1800" b="0" dirty="0" err="1">
                <a:latin typeface="+mn-lt"/>
              </a:rPr>
              <a:t>Quicksight</a:t>
            </a:r>
            <a:endParaRPr kumimoji="0" lang="en-US" sz="1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342900" lvl="8" indent="-342900" algn="l">
              <a:buFont typeface="Arial"/>
              <a:buChar char="•"/>
            </a:pPr>
            <a:endParaRPr lang="en-US" sz="1800" b="0" baseline="0" dirty="0">
              <a:latin typeface="+mn-lt"/>
            </a:endParaRPr>
          </a:p>
          <a:p>
            <a:pPr lvl="8" indent="0" algn="l"/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might find helpful: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sz="1800" b="0" baseline="0" dirty="0">
                <a:latin typeface="+mn-lt"/>
              </a:rPr>
              <a:t>Redshift</a:t>
            </a:r>
            <a:endParaRPr kumimoji="0" lang="en-US" sz="1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342900" lvl="8" indent="-342900" algn="l">
              <a:buFont typeface="Arial"/>
              <a:buChar char="•"/>
            </a:pPr>
            <a:r>
              <a:rPr lang="en-US" sz="1800" b="0" baseline="0" dirty="0">
                <a:latin typeface="+mn-lt"/>
              </a:rPr>
              <a:t>Data</a:t>
            </a:r>
            <a:r>
              <a:rPr lang="en-US" sz="1800" b="0" dirty="0">
                <a:latin typeface="+mn-lt"/>
              </a:rPr>
              <a:t> pipeline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WorkSpaces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342900" lvl="8" indent="-342900" algn="l">
              <a:buFont typeface="Arial"/>
              <a:buChar char="•"/>
            </a:pPr>
            <a:r>
              <a:rPr lang="en-US" sz="1800" b="0" dirty="0">
                <a:latin typeface="+mn-lt"/>
              </a:rPr>
              <a:t>Lex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54722780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Connecting from a Linux or OS X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72464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–</a:t>
            </a:r>
            <a:r>
              <a:rPr lang="en-US" sz="1600" b="0" dirty="0" err="1">
                <a:latin typeface="Courier New"/>
                <a:cs typeface="Courier New"/>
              </a:rPr>
              <a:t>i</a:t>
            </a: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i="1" dirty="0" err="1">
                <a:latin typeface="Courier New"/>
                <a:cs typeface="Courier New"/>
              </a:rPr>
              <a:t>keypair.pem</a:t>
            </a:r>
            <a:r>
              <a:rPr lang="en-US" sz="1600" b="0" i="1" dirty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600" b="0" i="1" dirty="0">
                <a:latin typeface="Courier New"/>
                <a:cs typeface="Courier New"/>
              </a:rPr>
              <a:t>    </a:t>
            </a:r>
            <a:r>
              <a:rPr lang="en-US" sz="1600" b="0" dirty="0">
                <a:latin typeface="Courier New"/>
                <a:cs typeface="Courier New"/>
              </a:rPr>
              <a:t>ec2-user@ec2-52-65-8-195.ap-southeast-2.compute.amazonaws.com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153" y="2747923"/>
            <a:ext cx="8426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0" i="1" dirty="0">
                <a:latin typeface="Courier New"/>
                <a:cs typeface="Courier New"/>
              </a:rPr>
              <a:t>The authenticity of host 'ec2-52-65-8-195.ap-southeast-2.compute.amazonaws.com (52.65.8.195)' can't be established.</a:t>
            </a:r>
          </a:p>
          <a:p>
            <a:pPr algn="l"/>
            <a:r>
              <a:rPr lang="hu-HU" sz="1400" b="0" i="1" dirty="0">
                <a:latin typeface="Courier New"/>
                <a:cs typeface="Courier New"/>
              </a:rPr>
              <a:t>RSA key fingerprint is 3b:98:fa:26:c4:2b:65:51:72:72:7c:4c:91:f1:17:e3.</a:t>
            </a:r>
          </a:p>
          <a:p>
            <a:pPr algn="l"/>
            <a:r>
              <a:rPr lang="en-US" sz="1400" b="0" i="1" dirty="0">
                <a:latin typeface="Courier New"/>
                <a:cs typeface="Courier New"/>
              </a:rPr>
              <a:t>Are you sure you want to continue connecting (yes/no)?</a:t>
            </a:r>
          </a:p>
        </p:txBody>
      </p:sp>
    </p:spTree>
    <p:extLst>
      <p:ext uri="{BB962C8B-B14F-4D97-AF65-F5344CB8AC3E}">
        <p14:creationId xmlns:p14="http://schemas.microsoft.com/office/powerpoint/2010/main" val="33074816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Simplifying that with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1406423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Host *.ap-southeast-2.compute.amazonaws.com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IdentityFile</a:t>
            </a:r>
            <a:r>
              <a:rPr lang="en-US" sz="1600" b="0" dirty="0">
                <a:latin typeface="Courier New"/>
                <a:cs typeface="Courier New"/>
              </a:rPr>
              <a:t> /path/to/</a:t>
            </a:r>
            <a:r>
              <a:rPr lang="en-US" sz="1600" b="0" dirty="0" err="1">
                <a:latin typeface="Courier New"/>
                <a:cs typeface="Courier New"/>
              </a:rPr>
              <a:t>keypair.pem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2840251"/>
            <a:ext cx="8426769" cy="219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>
                <a:latin typeface="+mn-lt"/>
                <a:cs typeface="Courier New"/>
              </a:rPr>
              <a:t>That makes the command line a bit simpler…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13792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Or even simpler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212501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Host server2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HostName</a:t>
            </a:r>
            <a:r>
              <a:rPr lang="en-US" sz="1600" b="0" dirty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IdentityFile</a:t>
            </a:r>
            <a:r>
              <a:rPr lang="en-US" sz="1600" b="0" dirty="0">
                <a:latin typeface="Courier New"/>
                <a:cs typeface="Courier New"/>
              </a:rPr>
              <a:t> /path/to/</a:t>
            </a:r>
            <a:r>
              <a:rPr lang="en-US" sz="1600" b="0" dirty="0" err="1">
                <a:latin typeface="Courier New"/>
                <a:cs typeface="Courier New"/>
              </a:rPr>
              <a:t>keypair.pem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StrictHostKeyChecking</a:t>
            </a:r>
            <a:r>
              <a:rPr lang="en-US" sz="1600" b="0" dirty="0">
                <a:latin typeface="Courier New"/>
                <a:cs typeface="Courier New"/>
              </a:rPr>
              <a:t> false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3324881"/>
            <a:ext cx="8426769" cy="163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>
                <a:latin typeface="+mn-lt"/>
                <a:cs typeface="Courier New"/>
              </a:rPr>
              <a:t>Gets us to…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>
                <a:latin typeface="Courier New"/>
                <a:cs typeface="Courier New"/>
              </a:rPr>
              <a:t>ssh</a:t>
            </a:r>
            <a:r>
              <a:rPr lang="en-US" sz="1600" b="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518617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Things that can go wrong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044132"/>
          </a:xfrm>
        </p:spPr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         WARNING: UNPROTECTED PRIVATE KEY FILE!          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Permissions 0644 for 'server1.pem' are too open.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It is required that your private key files are NOT accessible by others.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This private key will be ignored.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bad permissions: ignore key: server1.pem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 denied (</a:t>
            </a:r>
            <a:r>
              <a:rPr lang="en-US" sz="1800" b="0" dirty="0" err="1">
                <a:latin typeface="Courier New"/>
                <a:cs typeface="Courier New"/>
              </a:rPr>
              <a:t>publickey</a:t>
            </a:r>
            <a:r>
              <a:rPr lang="en-US" sz="1800" b="0" dirty="0">
                <a:latin typeface="Courier New"/>
                <a:cs typeface="Courier New"/>
              </a:rPr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153" y="4395078"/>
            <a:ext cx="515120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Solution: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  </a:t>
            </a:r>
            <a:r>
              <a:rPr kumimoji="0" lang="en-US" sz="2300" b="1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chmod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0400 server1.pem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384870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into Linux from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6200061" cy="587567"/>
          </a:xfrm>
        </p:spPr>
        <p:txBody>
          <a:bodyPr/>
          <a:lstStyle/>
          <a:p>
            <a:r>
              <a:rPr lang="en-US" dirty="0"/>
              <a:t>Convert the .</a:t>
            </a:r>
            <a:r>
              <a:rPr lang="en-US" dirty="0" err="1"/>
              <a:t>pem</a:t>
            </a:r>
            <a:r>
              <a:rPr lang="en-US" dirty="0"/>
              <a:t> file to .</a:t>
            </a:r>
            <a:r>
              <a:rPr lang="en-US" dirty="0" err="1"/>
              <a:t>ppk</a:t>
            </a:r>
            <a:r>
              <a:rPr lang="en-US" dirty="0"/>
              <a:t> using </a:t>
            </a:r>
            <a:r>
              <a:rPr lang="en-US" dirty="0" err="1"/>
              <a:t>puttygen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0" y="2540120"/>
            <a:ext cx="2816821" cy="271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59" y="2540121"/>
            <a:ext cx="2786919" cy="27176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08219" y="3877027"/>
            <a:ext cx="6183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61" y="1938514"/>
            <a:ext cx="14732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653805" y="2332214"/>
            <a:ext cx="618356" cy="2079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68" y="3311937"/>
            <a:ext cx="2136316" cy="113018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22459" y="2540120"/>
            <a:ext cx="0" cy="5650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11498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7" y="1520730"/>
            <a:ext cx="3094130" cy="2951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Logging in from Windows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731"/>
            <a:ext cx="3065936" cy="2951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90" y="1520729"/>
            <a:ext cx="3080264" cy="29516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19451" y="1988647"/>
            <a:ext cx="1537533" cy="60160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6842" y="2055491"/>
            <a:ext cx="869041" cy="284094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54857" y="3277414"/>
            <a:ext cx="2067397" cy="43249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9722" y="4801265"/>
            <a:ext cx="70688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Remember to save this so that you can reconnect</a:t>
            </a:r>
          </a:p>
        </p:txBody>
      </p:sp>
    </p:spTree>
    <p:extLst>
      <p:ext uri="{BB962C8B-B14F-4D97-AF65-F5344CB8AC3E}">
        <p14:creationId xmlns:p14="http://schemas.microsoft.com/office/powerpoint/2010/main" val="382498817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80773"/>
          </a:xfrm>
        </p:spPr>
        <p:txBody>
          <a:bodyPr/>
          <a:lstStyle/>
          <a:p>
            <a:r>
              <a:rPr lang="en-US" dirty="0"/>
              <a:t>The putty equivalent of strict host key checking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3" y="1536700"/>
            <a:ext cx="5511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872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Linux command line </a:t>
            </a:r>
            <a:r>
              <a:rPr lang="en-AU" dirty="0" err="1"/>
              <a:t>quickstart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32771524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Directories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39954"/>
              </p:ext>
            </p:extLst>
          </p:nvPr>
        </p:nvGraphicFramePr>
        <p:xfrm>
          <a:off x="468153" y="1050033"/>
          <a:ext cx="8422800" cy="275429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ls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List</a:t>
                      </a:r>
                      <a:r>
                        <a:rPr lang="en-US" baseline="0" dirty="0"/>
                        <a:t> files in the current “folder”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What folder am I in?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cd </a:t>
                      </a:r>
                      <a:r>
                        <a:rPr lang="en-US" i="1" dirty="0" err="1"/>
                        <a:t>otherdirectory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Change to another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 back to the default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590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Manipulating files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5519"/>
              </p:ext>
            </p:extLst>
          </p:nvPr>
        </p:nvGraphicFramePr>
        <p:xfrm>
          <a:off x="468153" y="1050033"/>
          <a:ext cx="8422800" cy="4185128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cp</a:t>
                      </a:r>
                      <a:r>
                        <a:rPr lang="en-US" dirty="0"/>
                        <a:t> </a:t>
                      </a:r>
                      <a:r>
                        <a:rPr lang="en-US" b="0" i="1" dirty="0" err="1"/>
                        <a:t>oldname</a:t>
                      </a:r>
                      <a:r>
                        <a:rPr lang="en-US" b="0" i="1" dirty="0"/>
                        <a:t> </a:t>
                      </a:r>
                      <a:r>
                        <a:rPr lang="en-US" b="0" i="1" dirty="0" err="1"/>
                        <a:t>newname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mv </a:t>
                      </a:r>
                      <a:r>
                        <a:rPr lang="en-US" dirty="0" err="1"/>
                        <a:t>oldname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newname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rm</a:t>
                      </a:r>
                      <a:r>
                        <a:rPr lang="en-US" dirty="0"/>
                        <a:t>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cat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Display 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zip</a:t>
                      </a:r>
                      <a:r>
                        <a:rPr lang="en-US" baseline="0" dirty="0"/>
                        <a:t> –r </a:t>
                      </a:r>
                      <a:r>
                        <a:rPr lang="en-US" baseline="0" dirty="0" err="1"/>
                        <a:t>filename.zip</a:t>
                      </a:r>
                      <a:r>
                        <a:rPr lang="en-US" baseline="0" dirty="0"/>
                        <a:t> directory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Create a zip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unzip </a:t>
                      </a:r>
                      <a:r>
                        <a:rPr lang="en-US" dirty="0" err="1"/>
                        <a:t>filename.zip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Unpack a zip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685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http://</a:t>
            </a:r>
            <a:r>
              <a:rPr lang="en-US" b="0" dirty="0" err="1">
                <a:latin typeface="Courier New"/>
                <a:cs typeface="Courier New"/>
              </a:rPr>
              <a:t>aws.amazon.com</a:t>
            </a:r>
            <a:r>
              <a:rPr lang="en-US" b="0" dirty="0">
                <a:latin typeface="Courier New"/>
                <a:cs typeface="Courier New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9622"/>
            <a:ext cx="4743810" cy="304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93" y="147397"/>
            <a:ext cx="3698695" cy="2901235"/>
          </a:xfrm>
          <a:prstGeom prst="rect">
            <a:avLst/>
          </a:prstGeom>
          <a:ln w="38100" cmpd="sng"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3485490" y="1457662"/>
            <a:ext cx="1258321" cy="165722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1" y="1777905"/>
            <a:ext cx="3099214" cy="3490936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183388" y="822694"/>
            <a:ext cx="465672" cy="11318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98327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Installing stuff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to “download” and then “install”</a:t>
            </a:r>
          </a:p>
          <a:p>
            <a:r>
              <a:rPr lang="en-US" dirty="0"/>
              <a:t>Huge library of programs</a:t>
            </a:r>
          </a:p>
          <a:p>
            <a:pPr lvl="1"/>
            <a:r>
              <a:rPr lang="en-US" dirty="0"/>
              <a:t>Use “</a:t>
            </a:r>
            <a:r>
              <a:rPr lang="en-US" b="0" dirty="0">
                <a:latin typeface="Courier New"/>
                <a:cs typeface="Courier New"/>
              </a:rPr>
              <a:t>yum search </a:t>
            </a:r>
            <a:r>
              <a:rPr lang="en-US" b="0" i="1" dirty="0">
                <a:latin typeface="Courier New"/>
                <a:cs typeface="Courier New"/>
              </a:rPr>
              <a:t>thing</a:t>
            </a:r>
            <a:r>
              <a:rPr lang="en-US" dirty="0"/>
              <a:t>” to find out the package name</a:t>
            </a:r>
          </a:p>
          <a:p>
            <a:r>
              <a:rPr lang="en-US" dirty="0"/>
              <a:t>Install with “</a:t>
            </a:r>
            <a:r>
              <a:rPr lang="en-US" b="0" dirty="0" err="1">
                <a:latin typeface="Courier New"/>
                <a:cs typeface="Courier New"/>
              </a:rPr>
              <a:t>sudo</a:t>
            </a:r>
            <a:r>
              <a:rPr lang="en-US" b="0" dirty="0">
                <a:latin typeface="Courier New"/>
                <a:cs typeface="Courier New"/>
              </a:rPr>
              <a:t> yum install </a:t>
            </a:r>
            <a:r>
              <a:rPr lang="en-US" b="0" dirty="0" err="1">
                <a:latin typeface="Courier New"/>
                <a:cs typeface="Courier New"/>
              </a:rPr>
              <a:t>packagename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“</a:t>
            </a:r>
            <a:r>
              <a:rPr lang="en-US" b="0" dirty="0" err="1">
                <a:latin typeface="Courier New"/>
                <a:cs typeface="Courier New"/>
              </a:rPr>
              <a:t>sudo</a:t>
            </a:r>
            <a:r>
              <a:rPr lang="en-US" b="0" dirty="0">
                <a:latin typeface="Courier New"/>
                <a:cs typeface="Courier New"/>
              </a:rPr>
              <a:t> yum install </a:t>
            </a:r>
            <a:r>
              <a:rPr lang="en-US" b="0" dirty="0" err="1">
                <a:latin typeface="Courier New"/>
                <a:cs typeface="Courier New"/>
              </a:rPr>
              <a:t>git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pip install works</a:t>
            </a:r>
          </a:p>
        </p:txBody>
      </p:sp>
    </p:spTree>
    <p:extLst>
      <p:ext uri="{BB962C8B-B14F-4D97-AF65-F5344CB8AC3E}">
        <p14:creationId xmlns:p14="http://schemas.microsoft.com/office/powerpoint/2010/main" val="201461265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(Windows version)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D:\Users\</a:t>
            </a: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\Documents&gt;</a:t>
            </a:r>
            <a:r>
              <a:rPr lang="en-US" sz="1600" dirty="0" err="1">
                <a:latin typeface="Courier New"/>
                <a:cs typeface="Courier New"/>
              </a:rPr>
              <a:t>psftp</a:t>
            </a:r>
            <a:r>
              <a:rPr lang="en-US" sz="160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Using username "ec2-user”.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 working directory is /home/ec2-user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local:keywords2.txt =&gt; remote:/home/ec2-user/keywords2.txt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remote:/home/ec2-user/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=&gt; </a:t>
            </a:r>
            <a:r>
              <a:rPr lang="en-US" sz="1600" b="0" dirty="0" err="1">
                <a:latin typeface="Courier New"/>
                <a:cs typeface="Courier New"/>
              </a:rPr>
              <a:t>local:results.zip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err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460081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(OSX / Linux version)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$ </a:t>
            </a:r>
            <a:r>
              <a:rPr lang="en-US" sz="1600" dirty="0" err="1">
                <a:latin typeface="Courier New"/>
                <a:cs typeface="Courier New"/>
              </a:rPr>
              <a:t>sftp</a:t>
            </a:r>
            <a:r>
              <a:rPr lang="en-US" sz="1600" dirty="0">
                <a:latin typeface="Courier New"/>
                <a:cs typeface="Courier New"/>
              </a:rPr>
              <a:t> server2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Connected to ec2-52-65-8-195.ap-southeast-2.compute.amazonaws.com.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Uploading keywords2.txt to /home/ec2-user/keywords2.txt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keywords2.txt                        100%  695     0.7KB/s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Fetching 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to 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          100%  501     0.5KB/s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67697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(how Amazon sees the world)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59" y="997337"/>
            <a:ext cx="414862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put </a:t>
            </a:r>
            <a:r>
              <a:rPr lang="en-US" sz="1600" b="0" i="1" dirty="0">
                <a:latin typeface="Courier New"/>
                <a:cs typeface="Courier New"/>
              </a:rPr>
              <a:t>filename</a:t>
            </a:r>
            <a:r>
              <a:rPr lang="en-US" sz="1600" b="0" dirty="0">
                <a:latin typeface="Courier New"/>
                <a:cs typeface="Courier New"/>
              </a:rPr>
              <a:t>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get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sync </a:t>
            </a:r>
            <a:r>
              <a:rPr lang="en-US" sz="1600" b="0" i="1" dirty="0">
                <a:latin typeface="Courier New"/>
                <a:cs typeface="Courier New"/>
              </a:rPr>
              <a:t>folder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55" y="2570592"/>
            <a:ext cx="6131720" cy="26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684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Getting files in and out (with style and sophistication)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…</a:t>
            </a:r>
          </a:p>
          <a:p>
            <a:r>
              <a:rPr lang="en-US" dirty="0" err="1"/>
              <a:t>git</a:t>
            </a:r>
            <a:r>
              <a:rPr lang="en-US" dirty="0"/>
              <a:t> add … ; </a:t>
            </a:r>
            <a:r>
              <a:rPr lang="en-US" dirty="0" err="1"/>
              <a:t>git</a:t>
            </a:r>
            <a:r>
              <a:rPr lang="en-US" dirty="0"/>
              <a:t> commit ;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0639" indent="0">
              <a:buNone/>
            </a:pPr>
            <a:r>
              <a:rPr lang="en-US" dirty="0"/>
              <a:t>Remember: </a:t>
            </a:r>
            <a:r>
              <a:rPr lang="en-US" dirty="0" err="1"/>
              <a:t>git</a:t>
            </a:r>
            <a:r>
              <a:rPr lang="en-US" dirty="0"/>
              <a:t> command not found? </a:t>
            </a:r>
          </a:p>
          <a:p>
            <a:r>
              <a:rPr lang="en-US" dirty="0"/>
              <a:t> yum install </a:t>
            </a: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9127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Editors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84066"/>
              </p:ext>
            </p:extLst>
          </p:nvPr>
        </p:nvGraphicFramePr>
        <p:xfrm>
          <a:off x="468151" y="1367071"/>
          <a:ext cx="8406088" cy="347607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294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067">
                <a:tc>
                  <a:txBody>
                    <a:bodyPr/>
                    <a:lstStyle/>
                    <a:p>
                      <a:r>
                        <a:rPr lang="en-US" dirty="0"/>
                        <a:t>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052">
                <a:tc>
                  <a:txBody>
                    <a:bodyPr/>
                    <a:lstStyle/>
                    <a:p>
                      <a:r>
                        <a:rPr lang="en-US" dirty="0"/>
                        <a:t>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 there. Read </a:t>
                      </a:r>
                      <a:r>
                        <a:rPr lang="en-US" baseline="0" dirty="0"/>
                        <a:t>a vi tutorial first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/>
                        <a:t>emacs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Sophisticated;</a:t>
                      </a:r>
                      <a:r>
                        <a:rPr lang="en-US" baseline="0" dirty="0"/>
                        <a:t> is its own universe of weirdness, but rather nice.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/>
                        <a:t>nano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Completely comprehensible and obvious. Very commonly</a:t>
                      </a:r>
                      <a:r>
                        <a:rPr lang="en-US" baseline="0" dirty="0"/>
                        <a:t> available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7396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Disconnected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“screen” on first session.</a:t>
            </a:r>
          </a:p>
          <a:p>
            <a:r>
              <a:rPr lang="en-US" dirty="0"/>
              <a:t>Run “screen –r” on reconnecting session</a:t>
            </a:r>
          </a:p>
          <a:p>
            <a:r>
              <a:rPr lang="en-US" dirty="0"/>
              <a:t>“Control-A d d” to disconnect</a:t>
            </a:r>
          </a:p>
          <a:p>
            <a:r>
              <a:rPr lang="en-US" dirty="0"/>
              <a:t>“Control-A c” to create another pane</a:t>
            </a:r>
          </a:p>
          <a:p>
            <a:r>
              <a:rPr lang="en-US" dirty="0"/>
              <a:t>“Control-A 0” to get back to the first one</a:t>
            </a:r>
          </a:p>
          <a:p>
            <a:r>
              <a:rPr lang="en-US" dirty="0"/>
              <a:t>“Control-A 1” to get to the other one (or 2, 3, 4,…)</a:t>
            </a:r>
          </a:p>
        </p:txBody>
      </p:sp>
    </p:spTree>
    <p:extLst>
      <p:ext uri="{BB962C8B-B14F-4D97-AF65-F5344CB8AC3E}">
        <p14:creationId xmlns:p14="http://schemas.microsoft.com/office/powerpoint/2010/main" val="60220917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Repeating something (e.g. a download)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( while read </a:t>
            </a:r>
            <a:r>
              <a:rPr lang="en-US" dirty="0">
                <a:latin typeface="Courier New"/>
                <a:cs typeface="Courier New"/>
              </a:rPr>
              <a:t>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do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</a:t>
            </a:r>
            <a:r>
              <a:rPr lang="en-US" b="0" dirty="0" err="1">
                <a:latin typeface="Courier New"/>
                <a:cs typeface="Courier New"/>
              </a:rPr>
              <a:t>wget</a:t>
            </a:r>
            <a:r>
              <a:rPr lang="en-US" b="0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$line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done ) &lt; </a:t>
            </a:r>
            <a:r>
              <a:rPr lang="en-US" b="0" dirty="0" err="1">
                <a:latin typeface="Courier New"/>
                <a:cs typeface="Courier New"/>
              </a:rPr>
              <a:t>filename.txt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12303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Migrating from a </a:t>
            </a:r>
            <a:r>
              <a:rPr lang="en-US" dirty="0" err="1"/>
              <a:t>jupyter</a:t>
            </a:r>
            <a:r>
              <a:rPr lang="en-US" dirty="0"/>
              <a:t> notebook to a script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file (e.g. in </a:t>
            </a:r>
            <a:r>
              <a:rPr lang="en-US" dirty="0" err="1"/>
              <a:t>nano</a:t>
            </a:r>
            <a:r>
              <a:rPr lang="en-US" dirty="0"/>
              <a:t>)</a:t>
            </a:r>
          </a:p>
          <a:p>
            <a:r>
              <a:rPr lang="en-US" dirty="0"/>
              <a:t>First line should read “</a:t>
            </a:r>
            <a:r>
              <a:rPr lang="en-US" b="0" dirty="0">
                <a:latin typeface="Courier New"/>
                <a:cs typeface="Courier New"/>
              </a:rPr>
              <a:t>#!/</a:t>
            </a:r>
            <a:r>
              <a:rPr lang="en-US" b="0" dirty="0" err="1">
                <a:latin typeface="Courier New"/>
                <a:cs typeface="Courier New"/>
              </a:rPr>
              <a:t>usr</a:t>
            </a:r>
            <a:r>
              <a:rPr lang="en-US" b="0" dirty="0">
                <a:latin typeface="Courier New"/>
                <a:cs typeface="Courier New"/>
              </a:rPr>
              <a:t>/bin/</a:t>
            </a:r>
            <a:r>
              <a:rPr lang="en-US" b="0" dirty="0" err="1">
                <a:latin typeface="Courier New"/>
                <a:cs typeface="Courier New"/>
              </a:rPr>
              <a:t>env</a:t>
            </a:r>
            <a:r>
              <a:rPr lang="en-US" b="0" dirty="0">
                <a:latin typeface="Courier New"/>
                <a:cs typeface="Courier New"/>
              </a:rPr>
              <a:t> python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Means “look in the environment for a program called python; use that as the #! Interpreter for this file</a:t>
            </a:r>
          </a:p>
          <a:p>
            <a:r>
              <a:rPr lang="en-US" dirty="0"/>
              <a:t>If you want an output, use one or more of the following: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print …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F = open(“</a:t>
            </a:r>
            <a:r>
              <a:rPr lang="en-US" b="0" dirty="0" err="1">
                <a:latin typeface="Courier New"/>
                <a:cs typeface="Courier New"/>
              </a:rPr>
              <a:t>filename”,’w</a:t>
            </a:r>
            <a:r>
              <a:rPr lang="en-US" b="0" dirty="0">
                <a:latin typeface="Courier New"/>
                <a:cs typeface="Courier New"/>
              </a:rPr>
              <a:t>’) ; </a:t>
            </a:r>
            <a:r>
              <a:rPr lang="en-US" b="0" dirty="0" err="1">
                <a:latin typeface="Courier New"/>
                <a:cs typeface="Courier New"/>
              </a:rPr>
              <a:t>F.write</a:t>
            </a:r>
            <a:r>
              <a:rPr lang="en-US" b="0" dirty="0">
                <a:latin typeface="Courier New"/>
                <a:cs typeface="Courier New"/>
              </a:rPr>
              <a:t>(….)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pandas.write_csv</a:t>
            </a:r>
            <a:r>
              <a:rPr lang="en-US" b="0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Copy and paste each line from the </a:t>
            </a:r>
            <a:r>
              <a:rPr lang="en-US" dirty="0" err="1"/>
              <a:t>jupyter</a:t>
            </a:r>
            <a:r>
              <a:rPr lang="en-US" dirty="0"/>
              <a:t> notebook to the file</a:t>
            </a:r>
          </a:p>
          <a:p>
            <a:r>
              <a:rPr lang="en-US" dirty="0"/>
              <a:t>Save the file</a:t>
            </a:r>
          </a:p>
          <a:p>
            <a:r>
              <a:rPr lang="en-US" dirty="0"/>
              <a:t>Make the file executable with “</a:t>
            </a:r>
            <a:r>
              <a:rPr lang="en-US" b="0" dirty="0" err="1">
                <a:latin typeface="Courier New"/>
                <a:cs typeface="Courier New"/>
              </a:rPr>
              <a:t>chmod</a:t>
            </a:r>
            <a:r>
              <a:rPr lang="en-US" b="0" dirty="0">
                <a:latin typeface="Courier New"/>
                <a:cs typeface="Courier New"/>
              </a:rPr>
              <a:t> +x filename</a:t>
            </a:r>
            <a:r>
              <a:rPr lang="en-US" dirty="0"/>
              <a:t>”</a:t>
            </a:r>
          </a:p>
          <a:p>
            <a:r>
              <a:rPr lang="en-US" dirty="0"/>
              <a:t>Run “</a:t>
            </a:r>
            <a:r>
              <a:rPr lang="en-US" b="0" dirty="0">
                <a:latin typeface="Courier New"/>
                <a:cs typeface="Courier New"/>
              </a:rPr>
              <a:t>./filename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95012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Adding extra storage</a:t>
            </a:r>
            <a:br>
              <a:rPr lang="en-AU" dirty="0"/>
            </a:br>
            <a:r>
              <a:rPr lang="en-AU" dirty="0"/>
              <a:t>(EBS)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21921824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And then…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 credit card details</a:t>
            </a:r>
          </a:p>
          <a:p>
            <a:r>
              <a:rPr lang="en-US" dirty="0"/>
              <a:t>Get called by Amazon to verify your identity</a:t>
            </a:r>
          </a:p>
          <a:p>
            <a:r>
              <a:rPr lang="en-US" dirty="0"/>
              <a:t>Choose a support plan</a:t>
            </a:r>
          </a:p>
        </p:txBody>
      </p:sp>
    </p:spTree>
    <p:extLst>
      <p:ext uri="{BB962C8B-B14F-4D97-AF65-F5344CB8AC3E}">
        <p14:creationId xmlns:p14="http://schemas.microsoft.com/office/powerpoint/2010/main" val="354141281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First Time / Next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1159" cy="4030980"/>
          </a:xfrm>
        </p:spPr>
        <p:txBody>
          <a:bodyPr/>
          <a:lstStyle/>
          <a:p>
            <a:pPr marL="40639" indent="0">
              <a:buNone/>
            </a:pPr>
            <a:r>
              <a:rPr lang="en-US" dirty="0"/>
              <a:t>First Time</a:t>
            </a:r>
          </a:p>
          <a:p>
            <a:r>
              <a:rPr lang="en-US" b="0" dirty="0">
                <a:latin typeface="+mn-lt"/>
              </a:rPr>
              <a:t>Allocate volume</a:t>
            </a:r>
          </a:p>
          <a:p>
            <a:r>
              <a:rPr lang="en-US" b="0" dirty="0">
                <a:latin typeface="+mn-lt"/>
              </a:rPr>
              <a:t>Attach to a server</a:t>
            </a:r>
          </a:p>
          <a:p>
            <a:r>
              <a:rPr lang="en-US" b="0" dirty="0">
                <a:latin typeface="+mn-lt"/>
              </a:rPr>
              <a:t>Figure out the device file</a:t>
            </a:r>
          </a:p>
          <a:p>
            <a:r>
              <a:rPr lang="en-US" b="0" dirty="0">
                <a:latin typeface="+mn-lt"/>
              </a:rPr>
              <a:t>Format the storage</a:t>
            </a:r>
          </a:p>
          <a:p>
            <a:r>
              <a:rPr lang="en-US" b="0" dirty="0">
                <a:latin typeface="+mn-lt"/>
              </a:rPr>
              <a:t>Mount the storage</a:t>
            </a:r>
          </a:p>
          <a:p>
            <a:r>
              <a:rPr lang="en-US" b="0" dirty="0">
                <a:latin typeface="+mn-lt"/>
              </a:rPr>
              <a:t>(Change directory to the storage and do something)</a:t>
            </a:r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00414" y="949203"/>
            <a:ext cx="4161159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None/>
            </a:pPr>
            <a:r>
              <a:rPr lang="en-US" dirty="0"/>
              <a:t>Next Time</a:t>
            </a:r>
          </a:p>
          <a:p>
            <a:r>
              <a:rPr lang="en-US" b="0" dirty="0">
                <a:latin typeface="+mn-lt"/>
              </a:rPr>
              <a:t>Make sure you create the server in the same availability zone</a:t>
            </a:r>
          </a:p>
          <a:p>
            <a:r>
              <a:rPr lang="en-US" b="0" dirty="0">
                <a:latin typeface="+mn-lt"/>
              </a:rPr>
              <a:t>Attach existing volume to a server</a:t>
            </a:r>
          </a:p>
          <a:p>
            <a:r>
              <a:rPr lang="en-US" b="0" dirty="0">
                <a:latin typeface="+mn-lt"/>
              </a:rPr>
              <a:t>Figure out the device file</a:t>
            </a:r>
          </a:p>
          <a:p>
            <a:r>
              <a:rPr lang="en-US" b="0" dirty="0">
                <a:latin typeface="+mn-lt"/>
              </a:rPr>
              <a:t>Mount the storage</a:t>
            </a:r>
          </a:p>
          <a:p>
            <a:r>
              <a:rPr lang="en-US" b="0" dirty="0">
                <a:latin typeface="+mn-lt"/>
              </a:rPr>
              <a:t>(Change directory to the storage and do something)</a:t>
            </a:r>
          </a:p>
          <a:p>
            <a:r>
              <a:rPr lang="en-US" b="0" dirty="0">
                <a:latin typeface="+mn-lt"/>
              </a:rPr>
              <a:t>Take a snapshot as a backup?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997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(Elastic Block Store)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263"/>
            <a:ext cx="9363075" cy="41337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54519" y="1370328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809658" y="249198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6730" y="3955255"/>
            <a:ext cx="317151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Existing boot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disk volume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55842" y="3076882"/>
            <a:ext cx="250685" cy="53676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0744492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sizing and location (first time only)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23" y="1107187"/>
            <a:ext cx="7616481" cy="41506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06527" y="325035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0831" y="4456594"/>
            <a:ext cx="53237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Make sure this matche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s where the server is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26025" y="3425822"/>
            <a:ext cx="680502" cy="103077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/>
          <p:cNvSpPr/>
          <p:nvPr/>
        </p:nvSpPr>
        <p:spPr>
          <a:xfrm>
            <a:off x="3891256" y="214940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3023" y="2456564"/>
            <a:ext cx="2228233" cy="1671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69635" y="1966128"/>
            <a:ext cx="1752008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default is bigger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than free tier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01173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it, attach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363075" cy="25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986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2354"/>
          </a:xfrm>
        </p:spPr>
        <p:txBody>
          <a:bodyPr/>
          <a:lstStyle/>
          <a:p>
            <a:r>
              <a:rPr lang="en-US" dirty="0"/>
              <a:t>Choose an instance and note the device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70"/>
            <a:ext cx="9363075" cy="390043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0964" y="273970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6029503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/dev/</a:t>
            </a:r>
            <a:r>
              <a:rPr lang="en-US" dirty="0" err="1"/>
              <a:t>xvdf</a:t>
            </a:r>
            <a:r>
              <a:rPr lang="en-US" dirty="0"/>
              <a:t> or /dev/</a:t>
            </a:r>
            <a:r>
              <a:rPr lang="en-US" dirty="0" err="1"/>
              <a:t>sdf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/dev/</a:t>
            </a:r>
            <a:r>
              <a:rPr lang="en-US" dirty="0" err="1"/>
              <a:t>sd</a:t>
            </a:r>
            <a:r>
              <a:rPr lang="en-US" dirty="0"/>
              <a:t>[] = SCSI disk</a:t>
            </a:r>
          </a:p>
          <a:p>
            <a:r>
              <a:rPr lang="en-US" dirty="0"/>
              <a:t>/dev/</a:t>
            </a:r>
            <a:r>
              <a:rPr lang="en-US" dirty="0" err="1"/>
              <a:t>xvd</a:t>
            </a:r>
            <a:r>
              <a:rPr lang="en-US" dirty="0"/>
              <a:t>[] = Virtual disk device</a:t>
            </a:r>
          </a:p>
          <a:p>
            <a:endParaRPr lang="en-US" dirty="0"/>
          </a:p>
          <a:p>
            <a:r>
              <a:rPr lang="en-US" dirty="0"/>
              <a:t>Mediocre way of finding out:</a:t>
            </a:r>
          </a:p>
          <a:p>
            <a:pPr lvl="1"/>
            <a:r>
              <a:rPr lang="en-US" dirty="0"/>
              <a:t>Run “</a:t>
            </a:r>
            <a:r>
              <a:rPr lang="en-US" dirty="0" err="1"/>
              <a:t>dmesg</a:t>
            </a:r>
            <a:r>
              <a:rPr lang="en-US" dirty="0"/>
              <a:t>” and see whether the last event mentions </a:t>
            </a:r>
            <a:r>
              <a:rPr lang="en-US" dirty="0" err="1"/>
              <a:t>sd</a:t>
            </a:r>
            <a:r>
              <a:rPr lang="en-US" dirty="0"/>
              <a:t> or </a:t>
            </a:r>
            <a:r>
              <a:rPr lang="en-US" dirty="0" err="1"/>
              <a:t>xvd</a:t>
            </a:r>
            <a:endParaRPr lang="en-US" dirty="0"/>
          </a:p>
          <a:p>
            <a:pPr lvl="1"/>
            <a:r>
              <a:rPr lang="en-US" dirty="0"/>
              <a:t>It will be same kind of name on similar instances</a:t>
            </a:r>
          </a:p>
          <a:p>
            <a:pPr lvl="1"/>
            <a:endParaRPr lang="en-US" dirty="0"/>
          </a:p>
          <a:p>
            <a:pPr marL="186690" lvl="1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[   24.831847] audit: type=1305 audit(1468804173.407:2):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audit_pid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=2085 old=0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=4294967295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=4294967295 res=1</a:t>
            </a:r>
          </a:p>
          <a:p>
            <a:pPr marL="186690" lvl="1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[13965.323855]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blkfront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 barrier or flush: disabled; persistent grants: disabled; indirect descriptors: enabled;</a:t>
            </a:r>
          </a:p>
          <a:p>
            <a:pPr marL="186690" lvl="1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4455245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(first time only)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ec2-user@ec2...&gt;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mkfs.ext4 /dev/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mke2fs 1.42.12 (29-Aug-2014)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Creating filesystem with 2621440 4k blocks and 655360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inodes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Filesystem UUID: ee9393b0-7c82-4898-914e-c4f17283561f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Superblock backups stored on blocks: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32768, 98304, 163840, 229376, 294912, 819200, 884736, 1605632</a:t>
            </a: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Allocating group tables: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Writing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tables: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Creating journal (32768 blocks): done</a:t>
            </a:r>
          </a:p>
          <a:p>
            <a:pPr marL="186690" lvl="1" indent="0">
              <a:buNone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Writing superblocks and filesystem accounting information: done</a:t>
            </a: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6690" lvl="1" indent="0">
              <a:buNone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518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mount point, mount the volume, make useful, cd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/home/ec2-user/data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mount /dev/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xvdf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/home/ec2-user/data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ec2-user /home/ec2-user/data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/home/ec2-user/data</a:t>
            </a:r>
          </a:p>
        </p:txBody>
      </p:sp>
    </p:spTree>
    <p:extLst>
      <p:ext uri="{BB962C8B-B14F-4D97-AF65-F5344CB8AC3E}">
        <p14:creationId xmlns:p14="http://schemas.microsoft.com/office/powerpoint/2010/main" val="262372319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s3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333237096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requires access key and secret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059081"/>
            <a:ext cx="7775405" cy="41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218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Everyone Else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952578841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b="0" dirty="0" err="1">
                <a:latin typeface="Courier New"/>
                <a:cs typeface="Courier New"/>
              </a:rPr>
              <a:t>aws</a:t>
            </a:r>
            <a:r>
              <a:rPr lang="en-US" b="0" dirty="0">
                <a:latin typeface="Courier New"/>
                <a:cs typeface="Courier New"/>
              </a:rPr>
              <a:t> configure </a:t>
            </a:r>
            <a:r>
              <a:rPr lang="en-US" dirty="0"/>
              <a:t>(on an EC2 virtual machine)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1233962"/>
            <a:ext cx="8426769" cy="1740649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Access Key ID [None]: </a:t>
            </a:r>
            <a:r>
              <a:rPr lang="en-US" b="0" i="1" dirty="0">
                <a:latin typeface="Courier New"/>
                <a:cs typeface="Courier New"/>
              </a:rPr>
              <a:t>(copy-and-pasted)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Secret Access Key [None]: </a:t>
            </a:r>
            <a:r>
              <a:rPr lang="en-US" b="0" i="1" dirty="0">
                <a:latin typeface="Courier New"/>
                <a:cs typeface="Courier New"/>
              </a:rPr>
              <a:t>(copy-and-pasted)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region name [None]: </a:t>
            </a:r>
            <a:r>
              <a:rPr lang="en-US" dirty="0">
                <a:latin typeface="Courier New"/>
                <a:cs typeface="Courier New"/>
              </a:rPr>
              <a:t>ap-southeast-2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output format [None]: </a:t>
            </a:r>
            <a:r>
              <a:rPr lang="en-US" dirty="0">
                <a:latin typeface="Courier New"/>
                <a:cs typeface="Courier New"/>
              </a:rPr>
              <a:t>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153" y="3215608"/>
            <a:ext cx="842676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You can install the Amazon command-line tools on your laptop too.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1930726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81041"/>
          </a:xfrm>
        </p:spPr>
        <p:txBody>
          <a:bodyPr/>
          <a:lstStyle/>
          <a:p>
            <a:r>
              <a:rPr lang="en-US" dirty="0"/>
              <a:t>Creating a bucket ( = folder)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74" y="1439646"/>
            <a:ext cx="6827653" cy="37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939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/>
              <a:t>Name and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521461"/>
            <a:ext cx="7098399" cy="34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90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s3 commands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50958" y="997337"/>
            <a:ext cx="7991315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put </a:t>
            </a:r>
            <a:r>
              <a:rPr lang="en-US" sz="1600" b="0" i="1" dirty="0">
                <a:latin typeface="Courier New"/>
                <a:cs typeface="Courier New"/>
              </a:rPr>
              <a:t>filename</a:t>
            </a:r>
            <a:r>
              <a:rPr lang="en-US" sz="1600" b="0" dirty="0">
                <a:latin typeface="Courier New"/>
                <a:cs typeface="Courier New"/>
              </a:rPr>
              <a:t>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get 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sync </a:t>
            </a:r>
            <a:r>
              <a:rPr lang="en-US" sz="1600" b="0" i="1" dirty="0">
                <a:latin typeface="Courier New"/>
                <a:cs typeface="Courier New"/>
              </a:rPr>
              <a:t>folder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685440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OTHER THINGS TO BE AWARE OF</a:t>
            </a:r>
            <a:endParaRPr dirty="0"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/>
              <a:t>You don’t have to use an out-of-the-box operating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make your own boot disk</a:t>
            </a:r>
          </a:p>
          <a:p>
            <a:r>
              <a:rPr lang="en-US" dirty="0"/>
              <a:t>Thousands of other boot disks exist already</a:t>
            </a:r>
          </a:p>
          <a:p>
            <a:pPr lvl="1"/>
            <a:r>
              <a:rPr lang="en-US" dirty="0"/>
              <a:t>AMI = Amazon Machine Image</a:t>
            </a:r>
          </a:p>
          <a:p>
            <a:r>
              <a:rPr lang="en-US" dirty="0"/>
              <a:t>There are lots of pre-packaged data science platforms available</a:t>
            </a:r>
          </a:p>
          <a:p>
            <a:pPr lvl="1"/>
            <a:r>
              <a:rPr lang="en-US" dirty="0"/>
              <a:t>Spark MLLIB</a:t>
            </a:r>
          </a:p>
          <a:p>
            <a:pPr lvl="1"/>
            <a:r>
              <a:rPr lang="en-US" dirty="0" err="1"/>
              <a:t>Hadoop</a:t>
            </a:r>
            <a:endParaRPr lang="en-US" dirty="0"/>
          </a:p>
          <a:p>
            <a:pPr lvl="1"/>
            <a:r>
              <a:rPr lang="en-US" dirty="0"/>
              <a:t>R server</a:t>
            </a:r>
          </a:p>
          <a:p>
            <a:pPr lvl="1"/>
            <a:r>
              <a:rPr lang="en-US" dirty="0"/>
              <a:t>Tableau servers</a:t>
            </a:r>
          </a:p>
        </p:txBody>
      </p:sp>
    </p:spTree>
    <p:extLst>
      <p:ext uri="{BB962C8B-B14F-4D97-AF65-F5344CB8AC3E}">
        <p14:creationId xmlns:p14="http://schemas.microsoft.com/office/powerpoint/2010/main" val="77639548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9618831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228" name="Shape 228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25" y="-419493"/>
            <a:ext cx="9441925" cy="6096786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2124-BBDD-4D34-B1BB-AFE4E7EB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– what you want to know</a:t>
            </a:r>
          </a:p>
        </p:txBody>
      </p:sp>
      <p:sp>
        <p:nvSpPr>
          <p:cNvPr id="4" name="AutoShape 2" descr="Image result for google">
            <a:extLst>
              <a:ext uri="{FF2B5EF4-FFF2-40B4-BE49-F238E27FC236}">
                <a16:creationId xmlns:a16="http://schemas.microsoft.com/office/drawing/2014/main" id="{D6AD9609-56C2-4D3F-9023-9D31F192B846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Bigtable</a:t>
            </a:r>
            <a:endParaRPr lang="en-US" dirty="0"/>
          </a:p>
          <a:p>
            <a:r>
              <a:rPr lang="en-US" dirty="0"/>
              <a:t>Vision API</a:t>
            </a:r>
          </a:p>
          <a:p>
            <a:r>
              <a:rPr lang="en-US" dirty="0"/>
              <a:t>Speech to Text</a:t>
            </a:r>
          </a:p>
          <a:p>
            <a:r>
              <a:rPr lang="en-US" dirty="0"/>
              <a:t>Cloud ML (Deep Learning)</a:t>
            </a:r>
          </a:p>
          <a:p>
            <a:r>
              <a:rPr lang="en-US" dirty="0"/>
              <a:t>API.AI for chat</a:t>
            </a:r>
          </a:p>
          <a:p>
            <a:r>
              <a:rPr lang="en-US" dirty="0"/>
              <a:t>Cloud Compute = EC2, but cheaper</a:t>
            </a:r>
          </a:p>
          <a:p>
            <a:r>
              <a:rPr lang="en-US" dirty="0"/>
              <a:t>Cloud SQL = RDS</a:t>
            </a:r>
          </a:p>
        </p:txBody>
      </p:sp>
      <p:sp>
        <p:nvSpPr>
          <p:cNvPr id="5" name="AutoShape 4" descr="Image result for google">
            <a:extLst>
              <a:ext uri="{FF2B5EF4-FFF2-40B4-BE49-F238E27FC236}">
                <a16:creationId xmlns:a16="http://schemas.microsoft.com/office/drawing/2014/main" id="{AFA5ED6A-1602-4683-87DB-ADCF7E9BF3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42522" y="-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storage.googleapis.com/gweb-uniblog-publish-prod/static/blog/images/google-200x200.7714256da16f.png">
            <a:extLst>
              <a:ext uri="{FF2B5EF4-FFF2-40B4-BE49-F238E27FC236}">
                <a16:creationId xmlns:a16="http://schemas.microsoft.com/office/drawing/2014/main" id="{22CB8A0F-CF68-4387-B9FC-F1F3F8DE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22" y="10937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002816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891" y="549564"/>
            <a:ext cx="4661293" cy="41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4031"/>
          </a:xfrm>
        </p:spPr>
        <p:txBody>
          <a:bodyPr/>
          <a:lstStyle/>
          <a:p>
            <a:r>
              <a:rPr lang="en-US" dirty="0"/>
              <a:t>Containers </a:t>
            </a:r>
            <a:r>
              <a:rPr lang="en-US" dirty="0" err="1"/>
              <a:t>vs</a:t>
            </a:r>
            <a:r>
              <a:rPr lang="en-US" dirty="0"/>
              <a:t> Virtual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55" b="13680"/>
          <a:stretch/>
        </p:blipFill>
        <p:spPr>
          <a:xfrm>
            <a:off x="468153" y="1476000"/>
            <a:ext cx="8102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844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WHAT IS IT?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923454" cy="403098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</a:p>
          <a:p>
            <a:pPr>
              <a:spcBef>
                <a:spcPts val="1200"/>
              </a:spcBef>
            </a:pPr>
            <a:r>
              <a:t>Lightweight</a:t>
            </a:r>
          </a:p>
          <a:p>
            <a:pPr>
              <a:spcBef>
                <a:spcPts val="1200"/>
              </a:spcBef>
            </a:pPr>
            <a:r>
              <a:t>Open</a:t>
            </a:r>
          </a:p>
          <a:p>
            <a:pPr>
              <a:spcBef>
                <a:spcPts val="1200"/>
              </a:spcBef>
            </a:pPr>
            <a:r>
              <a:t>Secure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37" y="1422400"/>
            <a:ext cx="2540001" cy="241300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HOW DOES IT RELATE TO DATA SCIENCE?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4639589" cy="403098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Installing data science software can be a pain because of software dependencies and different OS environments.</a:t>
            </a:r>
            <a:endParaRPr lang="en-AU" dirty="0"/>
          </a:p>
          <a:p>
            <a:pPr>
              <a:spcBef>
                <a:spcPts val="1200"/>
              </a:spcBef>
            </a:pPr>
            <a:r>
              <a:rPr dirty="0"/>
              <a:t>Docker helps solve this problem</a:t>
            </a:r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5545" y="1702055"/>
            <a:ext cx="4331330" cy="1853689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endParaRPr dirty="0"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7E77-624C-487C-9F90-7AD68AB8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– what you want to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263F3-B2A5-4399-B129-73FF447FD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notebooks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Microsoft Luis – natural language processing</a:t>
            </a:r>
          </a:p>
          <a:p>
            <a:r>
              <a:rPr lang="en-US" dirty="0"/>
              <a:t>Microsoft Bot Framework</a:t>
            </a:r>
          </a:p>
        </p:txBody>
      </p:sp>
      <p:pic>
        <p:nvPicPr>
          <p:cNvPr id="2050" name="Picture 2" descr="https://c.s-microsoft.com/en-us/CMSImages/lrn-share-site-ms-logo.png?version=bf62922f-fda3-d328-e220-b699eac0d6c0">
            <a:extLst>
              <a:ext uri="{FF2B5EF4-FFF2-40B4-BE49-F238E27FC236}">
                <a16:creationId xmlns:a16="http://schemas.microsoft.com/office/drawing/2014/main" id="{2F377CBC-53C8-47E6-83EF-AF6EBB11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74" y="2158629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0695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2234</Words>
  <Application>Microsoft Office PowerPoint</Application>
  <PresentationFormat>Custom</PresentationFormat>
  <Paragraphs>404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Courier New</vt:lpstr>
      <vt:lpstr>Gill Sans</vt:lpstr>
      <vt:lpstr>Helvetica</vt:lpstr>
      <vt:lpstr>Lucida Grande</vt:lpstr>
      <vt:lpstr>News706 BT</vt:lpstr>
      <vt:lpstr>Trebuchet MS</vt:lpstr>
      <vt:lpstr>White</vt:lpstr>
      <vt:lpstr>DATA SCIENCE 10 WEEK PART TIME COURSE</vt:lpstr>
      <vt:lpstr>AGENDA</vt:lpstr>
      <vt:lpstr>Amazon Web Services</vt:lpstr>
      <vt:lpstr>Amazon Web Services</vt:lpstr>
      <vt:lpstr>Sign up</vt:lpstr>
      <vt:lpstr>And then…</vt:lpstr>
      <vt:lpstr>Everyone Else</vt:lpstr>
      <vt:lpstr>Google – what you want to know</vt:lpstr>
      <vt:lpstr>Microsoft – what you want to know</vt:lpstr>
      <vt:lpstr>IBM Watson</vt:lpstr>
      <vt:lpstr>EC2 (Windows quick start)</vt:lpstr>
      <vt:lpstr>EC2 = Elastic Compute Cloud</vt:lpstr>
      <vt:lpstr>EC2 = Elastic Compute Cloud</vt:lpstr>
      <vt:lpstr>PowerPoint Presentation</vt:lpstr>
      <vt:lpstr>PowerPoint Presentation</vt:lpstr>
      <vt:lpstr>PowerPoint Presentation</vt:lpstr>
      <vt:lpstr>Secure Shell Keypair</vt:lpstr>
      <vt:lpstr>Done!</vt:lpstr>
      <vt:lpstr>About your secure shell keypair</vt:lpstr>
      <vt:lpstr>PowerPoint Presentation</vt:lpstr>
      <vt:lpstr>PowerPoint Presentation</vt:lpstr>
      <vt:lpstr>PowerPoint Presentation</vt:lpstr>
      <vt:lpstr>Congratulations!</vt:lpstr>
      <vt:lpstr>You don’t want to be charged for this, so destroy it</vt:lpstr>
      <vt:lpstr>EC2 (Linux)</vt:lpstr>
      <vt:lpstr>Creating a Linux virtual machine</vt:lpstr>
      <vt:lpstr>The default launcher</vt:lpstr>
      <vt:lpstr>PowerPoint Presentation</vt:lpstr>
      <vt:lpstr>PowerPoint Presentation</vt:lpstr>
      <vt:lpstr>Pricing - https://aws.amazon.com/ec2/pricing/ (USD)</vt:lpstr>
      <vt:lpstr>But you can get things cheaper</vt:lpstr>
      <vt:lpstr>PowerPoint Presentation</vt:lpstr>
      <vt:lpstr>You’ll want extra disk space</vt:lpstr>
      <vt:lpstr>Tags aren’t very interesting until you have a lot of systems</vt:lpstr>
      <vt:lpstr>Add firewalling rules</vt:lpstr>
      <vt:lpstr>PowerPoint Presentation</vt:lpstr>
      <vt:lpstr>PowerPoint Presentation</vt:lpstr>
      <vt:lpstr>PowerPoint Presentation</vt:lpstr>
      <vt:lpstr>Logging in to a Linux system</vt:lpstr>
      <vt:lpstr>Connecting from a Linux or OS X system</vt:lpstr>
      <vt:lpstr>Simplifying that with ~/.ssh/config</vt:lpstr>
      <vt:lpstr>Or even simpler</vt:lpstr>
      <vt:lpstr>Things that can go wrong</vt:lpstr>
      <vt:lpstr>Logging into Linux from Windows</vt:lpstr>
      <vt:lpstr>Logging in from Windows</vt:lpstr>
      <vt:lpstr>The putty equivalent of strict host key checking</vt:lpstr>
      <vt:lpstr>Linux command line quickstart</vt:lpstr>
      <vt:lpstr>Directories</vt:lpstr>
      <vt:lpstr>Manipulating files</vt:lpstr>
      <vt:lpstr>Installing stuff</vt:lpstr>
      <vt:lpstr>Getting files in and out (Windows version)</vt:lpstr>
      <vt:lpstr>Getting files in and out (OSX / Linux version)</vt:lpstr>
      <vt:lpstr>Getting files in and out (how Amazon sees the world)</vt:lpstr>
      <vt:lpstr>Getting files in and out (with style and sophistication)</vt:lpstr>
      <vt:lpstr>Editors</vt:lpstr>
      <vt:lpstr>Disconnected operation</vt:lpstr>
      <vt:lpstr>Repeating something (e.g. a download)</vt:lpstr>
      <vt:lpstr>Migrating from a jupyter notebook to a script</vt:lpstr>
      <vt:lpstr>Adding extra storage (EBS)</vt:lpstr>
      <vt:lpstr>First Time / Next Time</vt:lpstr>
      <vt:lpstr>EBS (Elastic Block Store)</vt:lpstr>
      <vt:lpstr>Volume sizing and location (first time only)</vt:lpstr>
      <vt:lpstr>Checkbox it, attach it</vt:lpstr>
      <vt:lpstr>Choose an instance and note the device</vt:lpstr>
      <vt:lpstr>/dev/xvdf or /dev/sdf</vt:lpstr>
      <vt:lpstr>Format (first time only)</vt:lpstr>
      <vt:lpstr>Make a mount point, mount the volume, make useful, cd</vt:lpstr>
      <vt:lpstr>s3</vt:lpstr>
      <vt:lpstr>Command-line requires access key and secret</vt:lpstr>
      <vt:lpstr>Running aws configure (on an EC2 virtual machine)</vt:lpstr>
      <vt:lpstr>Creating a bucket ( = folder)</vt:lpstr>
      <vt:lpstr>Name and location</vt:lpstr>
      <vt:lpstr>aws s3 commands</vt:lpstr>
      <vt:lpstr>OTHER THINGS TO BE AWARE OF</vt:lpstr>
      <vt:lpstr>You don’t have to use an out-of-the-box operating system</vt:lpstr>
      <vt:lpstr>NO-SQL</vt:lpstr>
      <vt:lpstr>SQL/NoSQL </vt:lpstr>
      <vt:lpstr>SQL/NoSQL - Examples</vt:lpstr>
      <vt:lpstr>SQL/NoSQL - Examples</vt:lpstr>
      <vt:lpstr>PowerPoint Presentation</vt:lpstr>
      <vt:lpstr>Containers vs Virtual Machines</vt:lpstr>
      <vt:lpstr>DOCKER - WHAT IS IT?</vt:lpstr>
      <vt:lpstr>DOCKER - HOW DOES IT RELATE TO DATA SCIENCE?</vt:lpstr>
      <vt:lpstr>DISCUSSION TIME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</dc:title>
  <cp:lastModifiedBy>Greg Baker</cp:lastModifiedBy>
  <cp:revision>43</cp:revision>
  <dcterms:modified xsi:type="dcterms:W3CDTF">2017-08-18T03:09:58Z</dcterms:modified>
</cp:coreProperties>
</file>